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9E1905F3-E7DD-43CD-A608-147A31CA02CE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solidFill>
                  <a:srgbClr val="ffde59"/>
                </a:solidFill>
                <a:latin typeface="Times New Roman"/>
              </a:rPr>
              <a:t>Poslušnost jako Pánu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254600"/>
            <a:ext cx="9144000" cy="4380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r>
              <a:rPr b="0" i="1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Efezským 6: Děti a rodiče</a:t>
            </a:r>
            <a:endParaRPr b="0" lang="cs-CZ" sz="2400" spc="-1" strike="noStrike">
              <a:latin typeface="Arial"/>
            </a:endParaRPr>
          </a:p>
          <a:p>
            <a:pPr>
              <a:lnSpc>
                <a:spcPts val="706"/>
              </a:lnSpc>
            </a:pPr>
            <a:r>
              <a:rPr b="0" lang="cs-CZ" sz="2400" spc="-1" strike="noStrike" baseline="18000">
                <a:latin typeface="Times New Roman"/>
                <a:ea typeface="Microsoft YaHei"/>
              </a:rPr>
              <a:t>1</a:t>
            </a:r>
            <a:r>
              <a:rPr b="0" lang="cs-CZ" sz="2400" spc="-1" strike="noStrike">
                <a:latin typeface="Times New Roman"/>
                <a:ea typeface="Microsoft YaHei"/>
              </a:rPr>
              <a:t>Děti, poslouchejte své rodiče v Pánu, protože to je spravedlivé. </a:t>
            </a:r>
            <a:r>
              <a:rPr b="0" lang="cs-CZ" sz="2400" spc="-1" strike="noStrike" baseline="18000">
                <a:latin typeface="Times New Roman"/>
                <a:ea typeface="Microsoft YaHei"/>
              </a:rPr>
              <a:t>2</a:t>
            </a:r>
            <a:r>
              <a:rPr b="0" lang="cs-CZ" sz="2400" spc="-1" strike="noStrike">
                <a:latin typeface="Times New Roman"/>
                <a:ea typeface="Microsoft YaHei"/>
              </a:rPr>
              <a:t>‚Cti svého otce a matku,‘ to je první přikázání </a:t>
            </a:r>
            <a:r>
              <a:rPr b="0" i="1" lang="cs-CZ" sz="2400" spc="-1" strike="noStrike">
                <a:latin typeface="Times New Roman"/>
                <a:ea typeface="Microsoft YaHei"/>
              </a:rPr>
              <a:t>se </a:t>
            </a:r>
            <a:r>
              <a:rPr b="0" lang="cs-CZ" sz="2400" spc="-1" strike="noStrike">
                <a:latin typeface="Times New Roman"/>
                <a:ea typeface="Microsoft YaHei"/>
              </a:rPr>
              <a:t>zaslíbením, </a:t>
            </a:r>
            <a:r>
              <a:rPr b="0" lang="cs-CZ" sz="2400" spc="-1" strike="noStrike" baseline="18000">
                <a:latin typeface="Times New Roman"/>
                <a:ea typeface="Microsoft YaHei"/>
              </a:rPr>
              <a:t>3</a:t>
            </a:r>
            <a:r>
              <a:rPr b="0" lang="cs-CZ" sz="2400" spc="-1" strike="noStrike">
                <a:latin typeface="Times New Roman"/>
                <a:ea typeface="Microsoft YaHei"/>
              </a:rPr>
              <a:t>‚aby ti bylo dobře a abys byl dlouho živ na zemi.‘ </a:t>
            </a:r>
            <a:r>
              <a:rPr b="0" lang="cs-CZ" sz="2400" spc="-1" strike="noStrike" baseline="18000">
                <a:latin typeface="Times New Roman"/>
                <a:ea typeface="Microsoft YaHei"/>
              </a:rPr>
              <a:t>4</a:t>
            </a:r>
            <a:r>
              <a:rPr b="0" lang="cs-CZ" sz="2400" spc="-1" strike="noStrike">
                <a:latin typeface="Times New Roman"/>
                <a:ea typeface="Microsoft YaHei"/>
              </a:rPr>
              <a:t>A </a:t>
            </a:r>
            <a:r>
              <a:rPr b="0" i="1" lang="cs-CZ" sz="2400" spc="-1" strike="noStrike">
                <a:latin typeface="Times New Roman"/>
                <a:ea typeface="Microsoft YaHei"/>
              </a:rPr>
              <a:t>vy, </a:t>
            </a:r>
            <a:r>
              <a:rPr b="0" lang="cs-CZ" sz="2400" spc="-1" strike="noStrike">
                <a:latin typeface="Times New Roman"/>
                <a:ea typeface="Microsoft YaHei"/>
              </a:rPr>
              <a:t>otcové, nedrážděte své děti k hněvu, ale vychovávejte je v Pánově kázni a napomenutí.</a:t>
            </a:r>
            <a:endParaRPr b="0" lang="cs-CZ" sz="2400" spc="-1" strike="noStrike">
              <a:latin typeface="Arial"/>
            </a:endParaRPr>
          </a:p>
          <a:p>
            <a:pPr>
              <a:lnSpc>
                <a:spcPts val="706"/>
              </a:lnSpc>
            </a:pPr>
            <a:r>
              <a:rPr b="0" i="1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Otroci a páni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ts val="706"/>
              </a:lnSpc>
            </a:pPr>
            <a:r>
              <a:rPr b="0" lang="cs-CZ" sz="2400" spc="-1" strike="noStrike" baseline="18000">
                <a:latin typeface="Times New Roman"/>
                <a:ea typeface="Microsoft YaHei"/>
              </a:rPr>
              <a:t>5</a:t>
            </a:r>
            <a:r>
              <a:rPr b="0" lang="cs-CZ" sz="2400" spc="-1" strike="noStrike">
                <a:latin typeface="Times New Roman"/>
                <a:ea typeface="Microsoft YaHei"/>
              </a:rPr>
              <a:t>Otroci, poslouchejte pozemské pány s bázní a chvěním, v upřímnosti srdce jako Krista. </a:t>
            </a:r>
            <a:r>
              <a:rPr b="0" lang="cs-CZ" sz="2400" spc="-1" strike="noStrike" baseline="18000">
                <a:latin typeface="Times New Roman"/>
                <a:ea typeface="Microsoft YaHei"/>
              </a:rPr>
              <a:t>6</a:t>
            </a:r>
            <a:r>
              <a:rPr b="0" lang="cs-CZ" sz="2400" spc="-1" strike="noStrike">
                <a:latin typeface="Times New Roman"/>
                <a:ea typeface="Microsoft YaHei"/>
              </a:rPr>
              <a:t>Neslužte naoko jako </a:t>
            </a:r>
            <a:r>
              <a:rPr b="0" i="1" lang="cs-CZ" sz="2400" spc="-1" strike="noStrike">
                <a:latin typeface="Times New Roman"/>
                <a:ea typeface="Microsoft YaHei"/>
              </a:rPr>
              <a:t>ti, kdo </a:t>
            </a:r>
            <a:r>
              <a:rPr b="0" lang="cs-CZ" sz="2400" spc="-1" strike="noStrike">
                <a:latin typeface="Times New Roman"/>
                <a:ea typeface="Microsoft YaHei"/>
              </a:rPr>
              <a:t>se chtějí zalíbit lidem, ale jako Kristovi otroci, kteří z duše činí Boží vůli; </a:t>
            </a:r>
            <a:r>
              <a:rPr b="0" lang="cs-CZ" sz="2400" spc="-1" strike="noStrike" baseline="18000">
                <a:latin typeface="Times New Roman"/>
                <a:ea typeface="Microsoft YaHei"/>
              </a:rPr>
              <a:t>7</a:t>
            </a:r>
            <a:r>
              <a:rPr b="0" lang="cs-CZ" sz="2400" spc="-1" strike="noStrike">
                <a:latin typeface="Times New Roman"/>
                <a:ea typeface="Microsoft YaHei"/>
              </a:rPr>
              <a:t>služte ochotně, jako Pánu, a ne </a:t>
            </a:r>
            <a:r>
              <a:rPr b="0" i="1" lang="cs-CZ" sz="2400" spc="-1" strike="noStrike">
                <a:latin typeface="Times New Roman"/>
                <a:ea typeface="Microsoft YaHei"/>
              </a:rPr>
              <a:t>jako </a:t>
            </a:r>
            <a:r>
              <a:rPr b="0" lang="cs-CZ" sz="2400" spc="-1" strike="noStrike">
                <a:latin typeface="Times New Roman"/>
                <a:ea typeface="Microsoft YaHei"/>
              </a:rPr>
              <a:t>lidem. </a:t>
            </a:r>
            <a:r>
              <a:rPr b="0" lang="cs-CZ" sz="2400" spc="-1" strike="noStrike" baseline="18000">
                <a:latin typeface="Times New Roman"/>
                <a:ea typeface="Microsoft YaHei"/>
              </a:rPr>
              <a:t>8</a:t>
            </a:r>
            <a:r>
              <a:rPr b="0" lang="cs-CZ" sz="2400" spc="-1" strike="noStrike">
                <a:latin typeface="Times New Roman"/>
                <a:ea typeface="Microsoft YaHei"/>
              </a:rPr>
              <a:t>Víte, že každý, kdo vykoná něco dobrého, vezme </a:t>
            </a:r>
            <a:r>
              <a:rPr b="0" i="1" lang="cs-CZ" sz="2400" spc="-1" strike="noStrike">
                <a:latin typeface="Times New Roman"/>
                <a:ea typeface="Microsoft YaHei"/>
              </a:rPr>
              <a:t>za </a:t>
            </a:r>
            <a:r>
              <a:rPr b="0" lang="cs-CZ" sz="2400" spc="-1" strike="noStrike">
                <a:latin typeface="Times New Roman"/>
                <a:ea typeface="Microsoft YaHei"/>
              </a:rPr>
              <a:t>to </a:t>
            </a:r>
            <a:r>
              <a:rPr b="0" i="1" lang="cs-CZ" sz="2400" spc="-1" strike="noStrike">
                <a:latin typeface="Times New Roman"/>
                <a:ea typeface="Microsoft YaHei"/>
              </a:rPr>
              <a:t>odměnu </a:t>
            </a:r>
            <a:r>
              <a:rPr b="0" lang="cs-CZ" sz="2400" spc="-1" strike="noStrike">
                <a:latin typeface="Times New Roman"/>
                <a:ea typeface="Microsoft YaHei"/>
              </a:rPr>
              <a:t>od Pána, ať </a:t>
            </a:r>
            <a:r>
              <a:rPr b="0" i="1" lang="cs-CZ" sz="2400" spc="-1" strike="noStrike">
                <a:latin typeface="Times New Roman"/>
                <a:ea typeface="Microsoft YaHei"/>
              </a:rPr>
              <a:t>je to </a:t>
            </a:r>
            <a:r>
              <a:rPr b="0" lang="cs-CZ" sz="2400" spc="-1" strike="noStrike">
                <a:latin typeface="Times New Roman"/>
                <a:ea typeface="Microsoft YaHei"/>
              </a:rPr>
              <a:t>otrok nebo svobodný. </a:t>
            </a:r>
            <a:r>
              <a:rPr b="0" lang="cs-CZ" sz="2400" spc="-1" strike="noStrike" baseline="18000">
                <a:latin typeface="Times New Roman"/>
                <a:ea typeface="Microsoft YaHei"/>
              </a:rPr>
              <a:t>9</a:t>
            </a:r>
            <a:r>
              <a:rPr b="0" lang="cs-CZ" sz="2400" spc="-1" strike="noStrike">
                <a:latin typeface="Times New Roman"/>
                <a:ea typeface="Microsoft YaHei"/>
              </a:rPr>
              <a:t>A </a:t>
            </a:r>
            <a:r>
              <a:rPr b="0" i="1" lang="cs-CZ" sz="2400" spc="-1" strike="noStrike">
                <a:latin typeface="Times New Roman"/>
                <a:ea typeface="Microsoft YaHei"/>
              </a:rPr>
              <a:t>vy, </a:t>
            </a:r>
            <a:r>
              <a:rPr b="0" lang="cs-CZ" sz="2400" spc="-1" strike="noStrike">
                <a:latin typeface="Times New Roman"/>
                <a:ea typeface="Microsoft YaHei"/>
              </a:rPr>
              <a:t>páni, jednejte s nimi také tak a zanechte vyhrůžek; </a:t>
            </a:r>
            <a:r>
              <a:rPr b="0" i="1" lang="cs-CZ" sz="2400" spc="-1" strike="noStrike">
                <a:latin typeface="Times New Roman"/>
                <a:ea typeface="Microsoft YaHei"/>
              </a:rPr>
              <a:t>vždyť </a:t>
            </a:r>
            <a:r>
              <a:rPr b="0" lang="cs-CZ" sz="2400" spc="-1" strike="noStrike">
                <a:latin typeface="Times New Roman"/>
                <a:ea typeface="Microsoft YaHei"/>
              </a:rPr>
              <a:t>víte, že jejich i váš Pán je v nebesích a </a:t>
            </a:r>
            <a:r>
              <a:rPr b="0" i="1" lang="cs-CZ" sz="2400" spc="-1" strike="noStrike">
                <a:latin typeface="Times New Roman"/>
                <a:ea typeface="Microsoft YaHei"/>
              </a:rPr>
              <a:t>že </a:t>
            </a:r>
            <a:r>
              <a:rPr b="0" lang="cs-CZ" sz="2400" spc="-1" strike="noStrike">
                <a:latin typeface="Times New Roman"/>
                <a:ea typeface="Microsoft YaHei"/>
              </a:rPr>
              <a:t>u něho není přijímání osob.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solidFill>
                  <a:srgbClr val="ffde59"/>
                </a:solidFill>
                <a:latin typeface="Times New Roman"/>
              </a:rPr>
              <a:t>Děti </a:t>
            </a:r>
            <a:r>
              <a:rPr b="0" lang="cs-CZ" sz="4400" spc="-1" strike="noStrike">
                <a:latin typeface="Times New Roman"/>
              </a:rPr>
              <a:t>a rodiče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144000" cy="3857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just">
              <a:spcBef>
                <a:spcPts val="850"/>
              </a:spcBef>
            </a:pPr>
            <a:r>
              <a:rPr b="0" lang="cs-CZ" sz="2400" spc="-1" strike="noStrike" baseline="18000">
                <a:solidFill>
                  <a:srgbClr val="ffe994"/>
                </a:solidFill>
                <a:latin typeface="Times New Roman"/>
                <a:ea typeface="Microsoft YaHei"/>
              </a:rPr>
              <a:t>1</a:t>
            </a:r>
            <a:r>
              <a:rPr b="0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Děti, poslouchejte své rodiče v Pánu, protože to je spravedlivé. </a:t>
            </a:r>
            <a:r>
              <a:rPr b="0" lang="cs-CZ" sz="2400" spc="-1" strike="noStrike" baseline="18000">
                <a:solidFill>
                  <a:srgbClr val="ffe994"/>
                </a:solidFill>
                <a:latin typeface="Times New Roman"/>
                <a:ea typeface="Microsoft YaHei"/>
              </a:rPr>
              <a:t>2</a:t>
            </a:r>
            <a:r>
              <a:rPr b="0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‚Cti svého otce a matku,‘ to je první přikázání </a:t>
            </a:r>
            <a:r>
              <a:rPr b="0" i="1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se </a:t>
            </a:r>
            <a:r>
              <a:rPr b="0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zaslíbením, </a:t>
            </a:r>
            <a:r>
              <a:rPr b="0" lang="cs-CZ" sz="2400" spc="-1" strike="noStrike" baseline="18000">
                <a:solidFill>
                  <a:srgbClr val="ffe994"/>
                </a:solidFill>
                <a:latin typeface="Times New Roman"/>
                <a:ea typeface="Microsoft YaHei"/>
              </a:rPr>
              <a:t>3</a:t>
            </a:r>
            <a:r>
              <a:rPr b="0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‚aby ti bylo dobře a abys byl dlouho živ na zemi.‘</a:t>
            </a:r>
            <a:endParaRPr b="0" lang="cs-CZ" sz="2400" spc="-1" strike="noStrike">
              <a:latin typeface="Arial"/>
            </a:endParaRPr>
          </a:p>
          <a:p>
            <a:pPr algn="just"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Dětmi jsme dokud máme rodiče</a:t>
            </a:r>
            <a:endParaRPr b="0" lang="cs-CZ" sz="2400" spc="-1" strike="noStrike">
              <a:latin typeface="Arial"/>
            </a:endParaRPr>
          </a:p>
          <a:p>
            <a:pPr algn="just"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Jsme dětmi Boha</a:t>
            </a:r>
            <a:endParaRPr b="0" lang="cs-CZ" sz="2400" spc="-1" strike="noStrike">
              <a:latin typeface="Arial"/>
            </a:endParaRPr>
          </a:p>
          <a:p>
            <a:pPr algn="just"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Naslouchání  –  uchovávání v srdci  –  poslušnost</a:t>
            </a:r>
            <a:endParaRPr b="0" lang="cs-CZ" sz="2400" spc="-1" strike="noStrike">
              <a:latin typeface="Arial"/>
            </a:endParaRPr>
          </a:p>
          <a:p>
            <a:pPr algn="just"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Příkazy, které nejsou v rozporu se svědomím jsou v Pánu</a:t>
            </a:r>
            <a:endParaRPr b="0" lang="cs-CZ" sz="2400" spc="-1" strike="noStrike">
              <a:latin typeface="Arial"/>
            </a:endParaRPr>
          </a:p>
          <a:p>
            <a:pPr algn="just"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Poslušnost – spravedlnost – pancíř (ochrana)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Times New Roman"/>
              </a:rPr>
              <a:t>Děti a</a:t>
            </a:r>
            <a:r>
              <a:rPr b="0" lang="cs-CZ" sz="4400" spc="-1" strike="noStrike">
                <a:solidFill>
                  <a:srgbClr val="ffde59"/>
                </a:solidFill>
                <a:latin typeface="Times New Roman"/>
              </a:rPr>
              <a:t> rodiče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1326600"/>
            <a:ext cx="9144000" cy="3857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A </a:t>
            </a:r>
            <a:r>
              <a:rPr b="0" i="1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vy, 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otcové, nedrážděte své děti k hněvu, ale vychovávejte je v Pánově kázni a napomenutí. (</a:t>
            </a:r>
            <a:r>
              <a:rPr b="0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Ef 6,4)</a:t>
            </a:r>
            <a:endParaRPr b="0" lang="cs-CZ" sz="2400" spc="-1" strike="noStrike">
              <a:latin typeface="Arial"/>
            </a:endParaRPr>
          </a:p>
          <a:p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Otcové, neponižujte své děti, aby nemalomyslněly (Ko 3,21 CEP)</a:t>
            </a:r>
            <a:br/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Otcové, nepřivádějte své děti svým hněvem k zoufalství. (Ko 3,21 B21)</a:t>
            </a:r>
            <a:endParaRPr b="0" lang="cs-CZ" sz="2400" spc="-1" strike="noStrike">
              <a:latin typeface="Arial"/>
            </a:endParaRPr>
          </a:p>
          <a:p>
            <a:pPr algn="just"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Dráždění k hněvu, ponižování, přivádění k zoufalství není výchova</a:t>
            </a:r>
            <a:endParaRPr b="0" lang="cs-CZ" sz="2400" spc="-1" strike="noStrike">
              <a:latin typeface="Arial"/>
            </a:endParaRPr>
          </a:p>
          <a:p>
            <a:pPr algn="just"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Kázeň potřebujeme celý život</a:t>
            </a:r>
            <a:endParaRPr b="0" lang="cs-CZ" sz="2400" spc="-1" strike="noStrike">
              <a:latin typeface="Arial"/>
            </a:endParaRPr>
          </a:p>
          <a:p>
            <a:pPr algn="just"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Napomínání říká co a proč dělat</a:t>
            </a:r>
            <a:endParaRPr b="0" lang="cs-CZ" sz="2400" spc="-1" strike="noStrike">
              <a:latin typeface="Arial"/>
            </a:endParaRPr>
          </a:p>
          <a:p>
            <a:pPr algn="just"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Výchova = osobní příklad + napomínání + trest + pochvala + uznání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solidFill>
                  <a:srgbClr val="ffde59"/>
                </a:solidFill>
                <a:latin typeface="Times New Roman"/>
              </a:rPr>
              <a:t>Otroci a páni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504000" y="1326600"/>
            <a:ext cx="9144000" cy="4246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ts val="706"/>
              </a:lnSpc>
              <a:spcBef>
                <a:spcPts val="850"/>
              </a:spcBef>
            </a:pPr>
            <a:r>
              <a:rPr b="0" lang="cs-CZ" sz="2400" spc="-1" strike="noStrike" baseline="12000">
                <a:solidFill>
                  <a:srgbClr val="ffe994"/>
                </a:solidFill>
                <a:latin typeface="Liberation Serif;Times New Roman"/>
                <a:ea typeface="Microsoft YaHei"/>
              </a:rPr>
              <a:t>5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Otroci, poslouchejte pozemské pány s bázní a chvěním, v upřímnosti srdce jako Krista. </a:t>
            </a:r>
            <a:r>
              <a:rPr b="0" lang="cs-CZ" sz="2400" spc="-1" strike="noStrike" baseline="12000">
                <a:solidFill>
                  <a:srgbClr val="ffe994"/>
                </a:solidFill>
                <a:latin typeface="Liberation Serif;Times New Roman"/>
                <a:ea typeface="Microsoft YaHei"/>
              </a:rPr>
              <a:t>6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Neslužte naoko jako 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ti, kdo 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se chtějí zalíbit lidem, ale jako Kristovi otroci, kteří z duše činí Boží vůli; </a:t>
            </a:r>
            <a:r>
              <a:rPr b="0" lang="cs-CZ" sz="2400" spc="-1" strike="noStrike" baseline="12000">
                <a:solidFill>
                  <a:srgbClr val="ffe994"/>
                </a:solidFill>
                <a:latin typeface="Liberation Serif;Times New Roman"/>
                <a:ea typeface="Microsoft YaHei"/>
              </a:rPr>
              <a:t>7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služte ochotně, jako Pánu, a ne 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jako 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lidem. </a:t>
            </a:r>
            <a:r>
              <a:rPr b="0" lang="cs-CZ" sz="2400" spc="-1" strike="noStrike" baseline="12000">
                <a:solidFill>
                  <a:srgbClr val="ffe994"/>
                </a:solidFill>
                <a:latin typeface="Liberation Serif;Times New Roman"/>
                <a:ea typeface="Microsoft YaHei"/>
              </a:rPr>
              <a:t>8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Víte, že každý, kdo vykoná něco dobrého, vezme 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za 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to 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odměnu 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od Pána, ať 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je to 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otrok nebo svobodný.</a:t>
            </a:r>
            <a:endParaRPr b="0" lang="cs-CZ" sz="2400" spc="-1" strike="noStrike">
              <a:latin typeface="Arial"/>
            </a:endParaRPr>
          </a:p>
          <a:p>
            <a:pPr>
              <a:lnSpc>
                <a:spcPts val="706"/>
              </a:lnSpc>
              <a:spcBef>
                <a:spcPts val="850"/>
              </a:spcBef>
            </a:pPr>
            <a:r>
              <a:rPr b="0" lang="cs-CZ" sz="2400" spc="-1" strike="noStrike" baseline="12000">
                <a:solidFill>
                  <a:srgbClr val="ffe994"/>
                </a:solidFill>
                <a:latin typeface="Liberation Serif;Times New Roman"/>
                <a:ea typeface="Microsoft YaHei"/>
              </a:rPr>
              <a:t>9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A 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vy, 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páni, jednejte s nimi také tak a zanechte vyhrůžek; 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vždyť 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víte, že jejich i váš Pán je v nebesích a 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že 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u něho není přijímání osob.</a:t>
            </a:r>
            <a:endParaRPr b="0" lang="cs-CZ" sz="2400" spc="-1" strike="noStrike">
              <a:latin typeface="Arial"/>
            </a:endParaRPr>
          </a:p>
          <a:p>
            <a:pPr algn="just"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Zaměstnanec, žák, občan</a:t>
            </a:r>
            <a:endParaRPr b="0" lang="cs-CZ" sz="2400" spc="-1" strike="noStrike">
              <a:latin typeface="Arial"/>
            </a:endParaRPr>
          </a:p>
          <a:p>
            <a:pPr algn="just"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Poslouchejte jako Krista – upřímně, ochotně, bez pomluv</a:t>
            </a:r>
            <a:endParaRPr b="0" lang="cs-CZ" sz="2400" spc="-1" strike="noStrike">
              <a:latin typeface="Arial"/>
            </a:endParaRPr>
          </a:p>
          <a:p>
            <a:pPr algn="just"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Kvalitní práce =&gt; odměna u Pána</a:t>
            </a:r>
            <a:endParaRPr b="0" lang="cs-CZ" sz="2400" spc="-1" strike="noStrike">
              <a:latin typeface="Arial"/>
            </a:endParaRPr>
          </a:p>
          <a:p>
            <a:pPr algn="just"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Nadřízení – nevyhrožujte, nesvádějte k hříchu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solidFill>
                  <a:srgbClr val="ffde59"/>
                </a:solidFill>
                <a:latin typeface="Times New Roman"/>
              </a:rPr>
              <a:t>shrnutí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504000" y="1326600"/>
            <a:ext cx="9144000" cy="3857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ts val="706"/>
              </a:lnSpc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Změňme smýšlení o autoritách i podřízených (úcta)</a:t>
            </a:r>
            <a:endParaRPr b="0" lang="cs-CZ" sz="2400" spc="-1" strike="noStrike">
              <a:latin typeface="Arial"/>
            </a:endParaRPr>
          </a:p>
          <a:p>
            <a:pPr>
              <a:lnSpc>
                <a:spcPts val="706"/>
              </a:lnSpc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Plňme úkoly jako Pánu – pokud nejsou v rozporu se svědomím</a:t>
            </a:r>
            <a:endParaRPr b="0" lang="cs-CZ" sz="2400" spc="-1" strike="noStrike">
              <a:latin typeface="Arial"/>
            </a:endParaRPr>
          </a:p>
          <a:p>
            <a:pPr>
              <a:lnSpc>
                <a:spcPts val="706"/>
              </a:lnSpc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Odměnu máme u Pána</a:t>
            </a:r>
            <a:endParaRPr b="0" lang="cs-CZ" sz="2400" spc="-1" strike="noStrike">
              <a:latin typeface="Arial"/>
            </a:endParaRPr>
          </a:p>
          <a:p>
            <a:pPr>
              <a:lnSpc>
                <a:spcPts val="706"/>
              </a:lnSpc>
              <a:spcBef>
                <a:spcPts val="850"/>
              </a:spcBef>
            </a:pPr>
            <a:r>
              <a:rPr b="0" lang="cs-CZ" sz="2400" spc="-1" strike="noStrike">
                <a:latin typeface="Liberation Serif;Times New Roman"/>
                <a:ea typeface="Microsoft YaHei"/>
              </a:rPr>
              <a:t>Poslušnost – spravedlnost – pancíř</a:t>
            </a:r>
            <a:endParaRPr b="0" lang="cs-CZ" sz="2400" spc="-1" strike="noStrike">
              <a:latin typeface="Arial"/>
            </a:endParaRPr>
          </a:p>
          <a:p>
            <a:pPr algn="just">
              <a:spcBef>
                <a:spcPts val="850"/>
              </a:spcBef>
            </a:pP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4107</TotalTime>
  <Application>LibreOffice/6.4.4.2$Windows_X86_64 LibreOffice_project/3d775be2011f3886db32dfd395a6a6d1ca2630ff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2022-11-04T21:59:18Z</dcterms:created>
  <dc:creator/>
  <dc:description/>
  <dc:language>cs-CZ</dc:language>
  <cp:lastModifiedBy/>
  <cp:lastPrinted>2023-02-12T00:17:00Z</cp:lastPrinted>
  <dcterms:modified xsi:type="dcterms:W3CDTF">2023-06-17T21:01:32Z</dcterms:modified>
  <cp:revision>25</cp:revision>
  <dc:subject/>
  <dc:title/>
</cp:coreProperties>
</file>